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6"/>
  </p:handoutMasterIdLst>
  <p:sldIdLst>
    <p:sldId id="269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FF463-82D3-4347-A8B2-170ED2EC0C4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6D972-3971-4D09-8700-A9CFD098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062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CC6D400-0F7F-4D38-A3D1-7EF61D271B95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2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C3F42-B90C-4D95-8123-FFEEA32542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05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29410-4CC4-431B-B85C-65702F1592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2629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DBA32F-BE5C-43F4-B157-794EB81E4E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47AAF-9EC5-4EC5-999A-2D37DB4B4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1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62FF9-877D-417A-A899-C784450EB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13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33A-E331-4517-8779-A3CFA68D89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25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C0288-F885-401C-AF4E-4338E2639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56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D3247-CA8E-4899-AC8A-7501326C5B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15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13A70-8A2B-407D-984F-0D0602DF6F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73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7105A-B169-45AC-A23A-CEE02E6D13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816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A909C-243E-4B98-829C-7DEC2C860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58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AE4F4A6-AC60-48B3-842D-11834C08EB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7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084263" y="304800"/>
            <a:ext cx="7831137" cy="11080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300" kern="0" smtClean="0"/>
              <a:t>Me llamo _________      Clase 6</a:t>
            </a:r>
            <a:r>
              <a:rPr lang="en-US" altLang="en-US" sz="3300" u="sng" kern="0" smtClean="0"/>
              <a:t>02</a:t>
            </a:r>
            <a:br>
              <a:rPr lang="en-US" altLang="en-US" sz="3300" u="sng" kern="0" smtClean="0"/>
            </a:br>
            <a:r>
              <a:rPr lang="en-US" altLang="en-US" sz="3200" kern="0" smtClean="0"/>
              <a:t>La fecha es el 19 de abril del 2018</a:t>
            </a:r>
            <a:endParaRPr lang="en-US" altLang="en-US" sz="3200" kern="0" dirty="0"/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609600" y="1600200"/>
            <a:ext cx="8305800" cy="5029200"/>
          </a:xfrm>
          <a:prstGeom prst="rect">
            <a:avLst/>
          </a:prstGeom>
        </p:spPr>
        <p:txBody>
          <a:bodyPr/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CC0000"/>
                </a:solidFill>
              </a:rPr>
              <a:t>Propósito # 62: </a:t>
            </a:r>
            <a:r>
              <a:rPr lang="es-ES_tradnl" altLang="en-US" sz="2800" kern="0" smtClean="0"/>
              <a:t>¿Hablas mucho en tu móvil?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i="1" kern="0" smtClean="0">
                <a:solidFill>
                  <a:srgbClr val="92D050"/>
                </a:solidFill>
              </a:rPr>
              <a:t>L.O: to learn the difference between SER &amp; ESTAR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/>
              <a:t>Match the verbs in the first column with the nouns in the second column.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Hablar				música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Levantar			uniforme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Contestar			ingles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Sacar				la pregunta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Escuchar			notas buenas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Llevar				la mano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568059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457200"/>
            <a:ext cx="7158037" cy="1052513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Verbos: Ser y Estar </a:t>
            </a:r>
            <a:r>
              <a:rPr lang="en-US" altLang="en-US" i="1">
                <a:solidFill>
                  <a:srgbClr val="CC0000"/>
                </a:solidFill>
              </a:rPr>
              <a:t>(to be)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91600" cy="4648200"/>
          </a:xfrm>
        </p:spPr>
        <p:txBody>
          <a:bodyPr/>
          <a:lstStyle/>
          <a:p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the same thing in English – TO BE</a:t>
            </a:r>
          </a:p>
          <a:p>
            <a:r>
              <a:rPr lang="en-US" altLang="en-US" sz="2800" dirty="0"/>
              <a:t>However, </a:t>
            </a:r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/>
              <a:t>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used VERY differently.</a:t>
            </a:r>
          </a:p>
          <a:p>
            <a:r>
              <a:rPr lang="en-US" altLang="en-US" sz="2800" dirty="0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be) </a:t>
            </a:r>
            <a:r>
              <a:rPr lang="en-US" altLang="en-US" sz="2800" dirty="0"/>
              <a:t>is used when we are referring to </a:t>
            </a:r>
            <a:r>
              <a:rPr lang="en-US" altLang="en-US" sz="2800" dirty="0">
                <a:solidFill>
                  <a:srgbClr val="0000FF"/>
                </a:solidFill>
              </a:rPr>
              <a:t>DESCRIPTION</a:t>
            </a:r>
            <a:r>
              <a:rPr lang="en-US" altLang="en-US" sz="2800" dirty="0"/>
              <a:t> or </a:t>
            </a:r>
            <a:r>
              <a:rPr lang="en-US" altLang="en-US" sz="2800" dirty="0">
                <a:solidFill>
                  <a:srgbClr val="0000FF"/>
                </a:solidFill>
              </a:rPr>
              <a:t>TIME</a:t>
            </a:r>
            <a:r>
              <a:rPr lang="en-US" altLang="en-US" sz="2800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For example: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>
                <a:solidFill>
                  <a:srgbClr val="0000FF"/>
                </a:solidFill>
              </a:rPr>
              <a:t>Soy </a:t>
            </a:r>
            <a:r>
              <a:rPr lang="en-US" altLang="en-US" sz="2800" dirty="0" err="1"/>
              <a:t>muy</a:t>
            </a:r>
            <a:r>
              <a:rPr lang="en-US" altLang="en-US" sz="2800" dirty="0"/>
              <a:t> </a:t>
            </a:r>
            <a:r>
              <a:rPr lang="en-US" altLang="en-US" sz="2800" dirty="0" err="1"/>
              <a:t>inteligente</a:t>
            </a:r>
            <a:r>
              <a:rPr lang="en-US" altLang="en-US" sz="2800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Ella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 de Venezuela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¿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hora</a:t>
            </a:r>
            <a:r>
              <a:rPr lang="en-US" altLang="en-US" sz="2800" dirty="0"/>
              <a:t>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?	-</a:t>
            </a:r>
            <a:r>
              <a:rPr lang="en-US" altLang="en-US" sz="2800" dirty="0">
                <a:solidFill>
                  <a:srgbClr val="0000FF"/>
                </a:solidFill>
              </a:rPr>
              <a:t>Son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las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tres</a:t>
            </a:r>
            <a:r>
              <a:rPr lang="en-US" altLang="en-US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5525" y="304800"/>
            <a:ext cx="7661275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i="1" dirty="0"/>
              <a:t>(to </a:t>
            </a:r>
            <a:r>
              <a:rPr lang="en-US" altLang="en-US" dirty="0"/>
              <a:t>be) is used when we are referring to </a:t>
            </a:r>
            <a:r>
              <a:rPr lang="en-US" altLang="en-US" dirty="0">
                <a:solidFill>
                  <a:srgbClr val="00B050"/>
                </a:solidFill>
              </a:rPr>
              <a:t>FEELING or LOCATION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For example: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rgbClr val="00B050"/>
                </a:solidFill>
              </a:rPr>
              <a:t>		</a:t>
            </a:r>
            <a:r>
              <a:rPr lang="en-US" altLang="en-US" dirty="0" err="1">
                <a:solidFill>
                  <a:srgbClr val="00B050"/>
                </a:solidFill>
              </a:rPr>
              <a:t>Estoy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nerviosa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Nosotros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estamos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Él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enfermo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        ¿</a:t>
            </a:r>
            <a:r>
              <a:rPr lang="en-US" altLang="en-US" dirty="0" err="1"/>
              <a:t>Dónde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/>
              <a:t> </a:t>
            </a:r>
            <a:r>
              <a:rPr lang="en-US" altLang="en-US" dirty="0" err="1"/>
              <a:t>tu</a:t>
            </a:r>
            <a:r>
              <a:rPr lang="en-US" altLang="en-US" dirty="0"/>
              <a:t> </a:t>
            </a:r>
            <a:r>
              <a:rPr lang="en-US" altLang="en-US" dirty="0" err="1"/>
              <a:t>tarea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Do you remember how to CONJUGATE “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/>
              <a:t>” and “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/>
              <a:t>”?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>
                <a:solidFill>
                  <a:srgbClr val="0000FF"/>
                </a:solidFill>
              </a:rPr>
              <a:t>				   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6200" y="5364163"/>
            <a:ext cx="1225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Yo-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Soy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6200" y="5745163"/>
            <a:ext cx="13382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Tú-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Eres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6096000"/>
            <a:ext cx="1504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Él ella-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Es</a:t>
            </a:r>
          </a:p>
          <a:p>
            <a:r>
              <a:rPr lang="es-ES_tradnl" altLang="en-US" sz="2200">
                <a:latin typeface="Verdana" pitchFamily="34" charset="0"/>
              </a:rPr>
              <a:t>Ud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00200" y="5364163"/>
            <a:ext cx="25939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Nosotros-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Somos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676400" y="5892800"/>
            <a:ext cx="2384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Ellos Ellas-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Son</a:t>
            </a:r>
            <a:r>
              <a:rPr lang="es-ES_tradnl" altLang="en-US" sz="2200">
                <a:latin typeface="Verdana" pitchFamily="34" charset="0"/>
              </a:rPr>
              <a:t> </a:t>
            </a:r>
          </a:p>
          <a:p>
            <a:r>
              <a:rPr lang="es-ES_tradnl" altLang="en-US" sz="2200">
                <a:latin typeface="Verdana" pitchFamily="34" charset="0"/>
              </a:rPr>
              <a:t>Uds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572000" y="5334000"/>
            <a:ext cx="15097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Yo-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Estoy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572000" y="5715000"/>
            <a:ext cx="14938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Tú-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Estás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572000" y="6019800"/>
            <a:ext cx="183575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Él </a:t>
            </a:r>
            <a:r>
              <a:rPr lang="es-ES_tradnl" altLang="en-US" sz="2200" dirty="0" smtClean="0">
                <a:latin typeface="Verdana" pitchFamily="34" charset="0"/>
              </a:rPr>
              <a:t>ella-</a:t>
            </a:r>
            <a:r>
              <a:rPr lang="es-ES_tradnl" altLang="en-US" sz="2200" b="1" dirty="0" smtClean="0">
                <a:solidFill>
                  <a:srgbClr val="00B050"/>
                </a:solidFill>
                <a:latin typeface="Verdana" pitchFamily="34" charset="0"/>
              </a:rPr>
              <a:t>Está</a:t>
            </a:r>
            <a:endParaRPr lang="es-ES_tradnl" altLang="en-US" sz="2200" b="1" dirty="0">
              <a:solidFill>
                <a:srgbClr val="00B050"/>
              </a:solidFill>
              <a:latin typeface="Verdana" pitchFamily="34" charset="0"/>
            </a:endParaRPr>
          </a:p>
          <a:p>
            <a:r>
              <a:rPr lang="es-ES_tradnl" altLang="en-US" sz="2200" dirty="0" err="1">
                <a:latin typeface="Verdana" pitchFamily="34" charset="0"/>
              </a:rPr>
              <a:t>Ud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248400" y="5334000"/>
            <a:ext cx="28733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Nosotros-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Estamos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248400" y="5791200"/>
            <a:ext cx="2663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Ellos Ellas-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Están</a:t>
            </a:r>
            <a:r>
              <a:rPr lang="es-ES_tradnl" altLang="en-US" sz="2200" dirty="0">
                <a:latin typeface="Verdana" pitchFamily="34" charset="0"/>
              </a:rPr>
              <a:t> 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363" y="90487"/>
            <a:ext cx="7158037" cy="747713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Ejercicio</a:t>
            </a:r>
            <a:r>
              <a:rPr lang="en-US" dirty="0" smtClean="0">
                <a:solidFill>
                  <a:srgbClr val="CC0000"/>
                </a:solidFill>
              </a:rPr>
              <a:t>: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949325" y="838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92150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987425" indent="-293688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81113" indent="-2921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98613" indent="-315913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0558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130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9702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274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Clr>
                <a:srgbClr val="FFC000"/>
              </a:buClr>
            </a:pPr>
            <a:r>
              <a:rPr lang="es-ES_tradnl" altLang="en-US" dirty="0"/>
              <a:t>Mirar </a:t>
            </a:r>
            <a:r>
              <a:rPr lang="es-ES_tradnl" altLang="en-US" u="sng" dirty="0"/>
              <a:t>Vocabulario en vivo</a:t>
            </a:r>
          </a:p>
          <a:p>
            <a:pPr>
              <a:buClr>
                <a:srgbClr val="FFC000"/>
              </a:buClr>
            </a:pPr>
            <a:r>
              <a:rPr lang="es-ES_tradnl" altLang="en-US" dirty="0"/>
              <a:t>Completa la hoja </a:t>
            </a:r>
            <a:r>
              <a:rPr lang="es-ES_tradnl" altLang="en-US" u="sng" dirty="0" err="1"/>
              <a:t>Chapter</a:t>
            </a:r>
            <a:r>
              <a:rPr lang="es-ES_tradnl" altLang="en-US" u="sng" dirty="0"/>
              <a:t> 3: Vocabulario en vivo</a:t>
            </a:r>
          </a:p>
          <a:p>
            <a:pPr>
              <a:buClr>
                <a:srgbClr val="FFC000"/>
              </a:buClr>
            </a:pPr>
            <a:endParaRPr lang="es-ES_tradnl" altLang="en-US" dirty="0"/>
          </a:p>
          <a:p>
            <a:pPr>
              <a:buClr>
                <a:srgbClr val="FFC000"/>
              </a:buClr>
            </a:pPr>
            <a:endParaRPr lang="es-ES_tradnl" altLang="en-US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762000" y="1828800"/>
            <a:ext cx="7158038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62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8600" y="2895600"/>
            <a:ext cx="8686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89000" indent="-439738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93813" indent="-40322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81163" indent="-3857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0100" indent="-38735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73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5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17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989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2800" dirty="0" smtClean="0"/>
              <a:t>Write 5 original Spanish sentences with SER and 5 original Spanish sentences with </a:t>
            </a:r>
            <a:r>
              <a:rPr lang="en-US" altLang="en-US" sz="2800" dirty="0"/>
              <a:t>ESTAR</a:t>
            </a:r>
            <a:r>
              <a:rPr lang="en-US" altLang="en-US" sz="2800" dirty="0" smtClean="0"/>
              <a:t>.</a:t>
            </a:r>
          </a:p>
          <a:p>
            <a:r>
              <a:rPr lang="en-US" altLang="en-US" sz="2800" u="sng" dirty="0" smtClean="0"/>
              <a:t>QUIZ 2: CAPITULO 3</a:t>
            </a:r>
            <a:r>
              <a:rPr lang="en-US" altLang="en-US" sz="2800" dirty="0" smtClean="0"/>
              <a:t> is TOMORROW</a:t>
            </a:r>
            <a:endParaRPr lang="en-US" altLang="en-US" sz="2800" u="sng" dirty="0" smtClean="0"/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84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xis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7631</TotalTime>
  <Words>170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Axis</vt:lpstr>
      <vt:lpstr>PowerPoint Presentation</vt:lpstr>
      <vt:lpstr>Verbos: Ser y Estar (to be)</vt:lpstr>
      <vt:lpstr>PowerPoint Presentation</vt:lpstr>
      <vt:lpstr>Ejercicio: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Clase 8 IM La fecha es el 7 de octubre del 2010</dc:title>
  <dc:creator>Helen Zumaeta</dc:creator>
  <cp:lastModifiedBy>Helen Zumaeta</cp:lastModifiedBy>
  <cp:revision>48</cp:revision>
  <cp:lastPrinted>2015-04-02T16:58:20Z</cp:lastPrinted>
  <dcterms:created xsi:type="dcterms:W3CDTF">2010-10-04T16:22:06Z</dcterms:created>
  <dcterms:modified xsi:type="dcterms:W3CDTF">2018-04-19T19:24:12Z</dcterms:modified>
</cp:coreProperties>
</file>